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0" r:id="rId1"/>
  </p:sldMasterIdLst>
  <p:notesMasterIdLst>
    <p:notesMasterId r:id="rId13"/>
  </p:notesMasterIdLst>
  <p:sldIdLst>
    <p:sldId id="257" r:id="rId2"/>
    <p:sldId id="351" r:id="rId3"/>
    <p:sldId id="378" r:id="rId4"/>
    <p:sldId id="352" r:id="rId5"/>
    <p:sldId id="371" r:id="rId6"/>
    <p:sldId id="372" r:id="rId7"/>
    <p:sldId id="377" r:id="rId8"/>
    <p:sldId id="376" r:id="rId9"/>
    <p:sldId id="370" r:id="rId10"/>
    <p:sldId id="373" r:id="rId11"/>
    <p:sldId id="3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24" autoAdjust="0"/>
  </p:normalViewPr>
  <p:slideViewPr>
    <p:cSldViewPr>
      <p:cViewPr>
        <p:scale>
          <a:sx n="82" d="100"/>
          <a:sy n="82" d="100"/>
        </p:scale>
        <p:origin x="-155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F4D7-9416-4C10-A616-73D92BF24D6A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2FB-B94C-458F-A57A-CA11D9F53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57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jpeg"/><Relationship Id="rId3" Type="http://schemas.openxmlformats.org/officeDocument/2006/relationships/hyperlink" Target="http://mgmteh.ru/o186-putevka-v-zhizn.htm" TargetMode="External"/><Relationship Id="rId7" Type="http://schemas.openxmlformats.org/officeDocument/2006/relationships/image" Target="../media/image25.gif"/><Relationship Id="rId12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jpeg"/><Relationship Id="rId5" Type="http://schemas.openxmlformats.org/officeDocument/2006/relationships/image" Target="../media/image23.gif"/><Relationship Id="rId10" Type="http://schemas.openxmlformats.org/officeDocument/2006/relationships/image" Target="../media/image28.png"/><Relationship Id="rId4" Type="http://schemas.openxmlformats.org/officeDocument/2006/relationships/hyperlink" Target="http://bbnews.ru/balashiha/interview/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857364"/>
            <a:ext cx="7416824" cy="2643206"/>
          </a:xfrm>
        </p:spPr>
        <p:txBody>
          <a:bodyPr anchor="ctr">
            <a:normAutofit/>
          </a:bodyPr>
          <a:lstStyle/>
          <a:p>
            <a:pPr marL="1492250" marR="1223010" algn="ctr">
              <a:spcBef>
                <a:spcPts val="290"/>
              </a:spcBef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Тема: Освоение профессиональных компетенций на примере профессии </a:t>
            </a:r>
          </a:p>
          <a:p>
            <a:pPr marL="1492250" marR="1223010" algn="ctr">
              <a:spcBef>
                <a:spcPts val="290"/>
              </a:spcBef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«Лаборант химического анализа»</a:t>
            </a:r>
            <a:endParaRPr lang="ru-RU" sz="2400" dirty="0">
              <a:latin typeface="Times New Roman"/>
              <a:ea typeface="Times New Roman"/>
            </a:endParaRP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863" y="363373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Министерство образования Московской области</a:t>
            </a:r>
          </a:p>
          <a:p>
            <a:pPr marL="2392045" marR="113665" indent="-2265680" algn="ctr">
              <a:spcBef>
                <a:spcPts val="10"/>
              </a:spcBef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Государственное бюджетное профессиональное  образовательное учреждение   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marL="2392045" marR="113665" indent="-2265680" algn="ctr">
              <a:spcBef>
                <a:spcPts val="10"/>
              </a:spcBef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 Московской области</a:t>
            </a:r>
            <a:r>
              <a:rPr lang="ru-RU" sz="1400" dirty="0" smtClean="0">
                <a:latin typeface="Times New Roman"/>
                <a:ea typeface="Times New Roman"/>
              </a:rPr>
              <a:t>         </a:t>
            </a:r>
          </a:p>
          <a:p>
            <a:pPr marL="2392045" marR="113665" indent="-2265680" algn="ctr">
              <a:spcBef>
                <a:spcPts val="10"/>
              </a:spcBef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«Гидрометеорологический техникум»</a:t>
            </a:r>
            <a:endParaRPr lang="ru-RU" dirty="0"/>
          </a:p>
        </p:txBody>
      </p:sp>
      <p:pic>
        <p:nvPicPr>
          <p:cNvPr id="6" name="Picture 2" descr="New GM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94725"/>
            <a:ext cx="14323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http://viknaodessa.od.ua/photos/news/56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6401" y="1123313"/>
            <a:ext cx="1443022" cy="1443022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altay/1246719/2a000001638a26259d4ffd8cad89d0093316/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3155374" cy="2214578"/>
          </a:xfrm>
          <a:prstGeom prst="rect">
            <a:avLst/>
          </a:prstGeom>
          <a:noFill/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000496" y="5286388"/>
            <a:ext cx="456882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1492250" marR="1223010" lvl="0" indent="-342900" algn="ctr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Преподаватель проекта: </a:t>
            </a:r>
            <a:r>
              <a:rPr kumimoji="0" lang="ru-RU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Шенцева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Н.А.</a:t>
            </a:r>
          </a:p>
          <a:p>
            <a:pPr marL="1492250" marR="1223010" lvl="0" indent="-342900" algn="ctr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Куратор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проекта: </a:t>
            </a:r>
            <a:r>
              <a:rPr kumimoji="0" lang="ru-RU" sz="5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Трахтенберг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Т.Ю.</a:t>
            </a: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7715272" y="5572140"/>
            <a:ext cx="1243665" cy="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8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7143800" cy="100013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Этап 4 – Заключительный</a:t>
            </a:r>
          </a:p>
          <a:p>
            <a:pPr>
              <a:buFont typeface="Wingdings" pitchFamily="2" charset="2"/>
              <a:buChar char="Ø"/>
            </a:pP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итоговая диагностика по результатам изучения 1 и 2 модулей;</a:t>
            </a:r>
          </a:p>
          <a:p>
            <a:pPr>
              <a:buFont typeface="Wingdings" pitchFamily="2" charset="2"/>
              <a:buChar char="Ø"/>
            </a:pP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 выявление соответствия ожидания и реальности выбранной профессии</a:t>
            </a:r>
          </a:p>
          <a:p>
            <a:pPr>
              <a:buFont typeface="Wingdings" pitchFamily="2" charset="2"/>
              <a:buChar char="Ø"/>
            </a:pP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 обобщение материалов проектной 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sz="7200" b="0" dirty="0">
                <a:latin typeface="Times New Roman" pitchFamily="18" charset="0"/>
                <a:cs typeface="Times New Roman" pitchFamily="18" charset="0"/>
              </a:rPr>
              <a:t> 27 декабря 2018г в торжественной обстановке  вручены сертификаты об </a:t>
            </a: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 освоении 1 модуля </a:t>
            </a:r>
            <a:r>
              <a:rPr lang="ru-RU" sz="7200" b="0" dirty="0">
                <a:latin typeface="Times New Roman" pitchFamily="18" charset="0"/>
                <a:cs typeface="Times New Roman" pitchFamily="18" charset="0"/>
              </a:rPr>
              <a:t>«Введение в профессию», 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2" descr="New GM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4323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mgmteh.ru/gallery/news/oct-nov-18/final-putevka/putevk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196" y="2827243"/>
            <a:ext cx="330202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mgmteh.ru/gallery/news/oct-nov-18/final-putevka/putevk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86" y="2786057"/>
            <a:ext cx="304802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9785" y="4249195"/>
            <a:ext cx="3658158" cy="2608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7572396" y="5500702"/>
            <a:ext cx="1243665" cy="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78674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7500958" y="5500702"/>
            <a:ext cx="1243665" cy="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557982" cy="5786478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Цель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Создание системы действенной профориентации учащихся,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способствующей формированию у подростков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профессионального самоопределения , повышение престижа рабочих профессий  с учётом региональных условий рынка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труда.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Расширение представлений учащихся о мире профессий и их особенностях.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Актуализация проблемы выбора профессии.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Формирование общей готовности учащихся к самоопределению.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Уточнение соответствия выбранной профессии своим склонностям и особенностям.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Обучающиеся проекта «Путевка в жизнь школьникам Подмосковья» - 8 –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классы , школы, предприятия. Организации,, комитет по образованию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Балашиха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Picture 2" descr="New GM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4323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7572396" y="5429264"/>
            <a:ext cx="1243665" cy="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928670"/>
            <a:ext cx="6557982" cy="1357322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892951"/>
            <a:ext cx="7156276" cy="261962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Учебные занятия проводятся в специализированных лабораториях.</a:t>
            </a:r>
          </a:p>
          <a:p>
            <a:pPr>
              <a:buAutoNum type="arabicPeriod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Школьники привлекаются к мероприятиям проводимым в техникуме</a:t>
            </a:r>
          </a:p>
          <a:p>
            <a:pPr>
              <a:buAutoNum type="arabicPeriod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Организуются экскурсии на предприятия и лаборатории Росгидромета</a:t>
            </a:r>
          </a:p>
          <a:p>
            <a:pPr>
              <a:buAutoNum type="arabicPeriod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 занятиям со школьниками привлекаются старшекурсники (победители </a:t>
            </a:r>
            <a:r>
              <a:rPr lang="ru-RU" sz="1800" dirty="0" err="1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WorldSkills</a:t>
            </a:r>
            <a:r>
              <a:rPr lang="ru-RU" sz="180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AutoNum type="arabicPeriod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Проводятся открытые занятия с приглашением родителей и школьной администрации .</a:t>
            </a:r>
          </a:p>
          <a:p>
            <a:pPr>
              <a:buAutoNum type="arabicPeriod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Проводится анкетирование школьников.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New GM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285884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84" y="285728"/>
            <a:ext cx="4643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ЭТАПЫ РЕАЛИЗАЦИИ</a:t>
            </a:r>
            <a:endParaRPr lang="ru-RU" dirty="0"/>
          </a:p>
        </p:txBody>
      </p:sp>
      <p:pic>
        <p:nvPicPr>
          <p:cNvPr id="6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6346555" y="5243583"/>
            <a:ext cx="1540812" cy="11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96452"/>
            <a:ext cx="2566097" cy="192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930" y="4612956"/>
            <a:ext cx="2149428" cy="1984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280" y="4414028"/>
            <a:ext cx="2592288" cy="2036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7143800" cy="185738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Этап 1 –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работа</a:t>
            </a:r>
          </a:p>
          <a:p>
            <a:pPr>
              <a:buFont typeface="Wingdings" pitchFamily="2" charset="2"/>
              <a:buChar char="Ø"/>
            </a:pP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Презентация техникума и реализуемых специальностей на классных часах и родительских собраниях</a:t>
            </a:r>
          </a:p>
          <a:p>
            <a:pPr>
              <a:buFont typeface="Wingdings" pitchFamily="2" charset="2"/>
              <a:buChar char="Ø"/>
            </a:pP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Мастер-классы для школьников по техническому, экологическому и метеорологическому направлениях</a:t>
            </a:r>
          </a:p>
          <a:p>
            <a:pPr>
              <a:buFont typeface="Wingdings" pitchFamily="2" charset="2"/>
              <a:buChar char="Ø"/>
            </a:pP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0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 по метеорологии и экологии</a:t>
            </a:r>
          </a:p>
          <a:p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2" descr="New GM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4323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3686" y="3759599"/>
            <a:ext cx="2761830" cy="259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5516" y="2714619"/>
            <a:ext cx="3038972" cy="280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2846120" cy="258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7572396" y="5713839"/>
            <a:ext cx="1243665" cy="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7215238" cy="1500198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Этап 2 – Подготовительный</a:t>
            </a:r>
          </a:p>
          <a:p>
            <a:pPr>
              <a:buFont typeface="Wingdings" pitchFamily="2" charset="2"/>
              <a:buChar char="Ø"/>
            </a:pPr>
            <a:r>
              <a:rPr lang="ru-RU" sz="6200" b="0" dirty="0" smtClean="0">
                <a:latin typeface="Times New Roman" pitchFamily="18" charset="0"/>
                <a:cs typeface="Times New Roman" pitchFamily="18" charset="0"/>
              </a:rPr>
              <a:t> Выбор модели подготовки школьников</a:t>
            </a:r>
          </a:p>
          <a:p>
            <a:pPr>
              <a:buFont typeface="Wingdings" pitchFamily="2" charset="2"/>
              <a:buChar char="Ø"/>
            </a:pPr>
            <a:r>
              <a:rPr lang="ru-RU" sz="6200" b="0" dirty="0" smtClean="0">
                <a:latin typeface="Times New Roman" pitchFamily="18" charset="0"/>
                <a:cs typeface="Times New Roman" pitchFamily="18" charset="0"/>
              </a:rPr>
              <a:t>Составление программы и методической документации</a:t>
            </a:r>
          </a:p>
          <a:p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2" descr="New GM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4323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85926"/>
            <a:ext cx="5782149" cy="31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0" y="2214554"/>
            <a:ext cx="3214679" cy="96930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29764" marR="5080" lvl="0" indent="-1917700" algn="ctr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Модель </a:t>
            </a:r>
            <a:r>
              <a:rPr kumimoji="0" lang="ru-RU" sz="1400" b="1" i="0" u="none" strike="noStrike" kern="1200" cap="all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профессионального </a:t>
            </a:r>
          </a:p>
          <a:p>
            <a:pPr marL="1929764" marR="5080" lvl="0" indent="-1917700" algn="ctr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обучения </a:t>
            </a:r>
            <a:r>
              <a:rPr kumimoji="0" lang="ru-RU" sz="1400" b="1" i="0" u="none" strike="noStrike" kern="1200" cap="all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школьников</a:t>
            </a:r>
          </a:p>
          <a:p>
            <a:pPr marL="1929764" marR="5080" lvl="0" indent="-1917700" algn="ctr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1400" b="1" i="0" u="none" strike="noStrike" kern="1200" cap="all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Модель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1400" b="1" i="0" u="none" strike="noStrike" kern="1200" cap="all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2.2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7500958" y="5429264"/>
            <a:ext cx="1243665" cy="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ЭТАПЫ РЕАЛИЗАЦИИ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7215238" cy="1500198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Этап 2 – Подготовительный</a:t>
            </a:r>
          </a:p>
          <a:p>
            <a:pPr>
              <a:buFont typeface="Wingdings" pitchFamily="2" charset="2"/>
              <a:buChar char="Ø"/>
            </a:pPr>
            <a:r>
              <a:rPr lang="ru-RU" sz="6200" b="0" dirty="0" smtClean="0">
                <a:latin typeface="Times New Roman" pitchFamily="18" charset="0"/>
                <a:cs typeface="Times New Roman" pitchFamily="18" charset="0"/>
              </a:rPr>
              <a:t> Выбор модели подготовки школьников</a:t>
            </a:r>
          </a:p>
          <a:p>
            <a:pPr>
              <a:buFont typeface="Wingdings" pitchFamily="2" charset="2"/>
              <a:buChar char="Ø"/>
            </a:pPr>
            <a:r>
              <a:rPr lang="ru-RU" sz="6200" b="0" dirty="0" smtClean="0">
                <a:latin typeface="Times New Roman" pitchFamily="18" charset="0"/>
                <a:cs typeface="Times New Roman" pitchFamily="18" charset="0"/>
              </a:rPr>
              <a:t>Составление программы и методической документации</a:t>
            </a:r>
          </a:p>
          <a:p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2" descr="New GM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4323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"/>
          <p:cNvGraphicFramePr>
            <a:graphicFrameLocks noGrp="1"/>
          </p:cNvGraphicFramePr>
          <p:nvPr/>
        </p:nvGraphicFramePr>
        <p:xfrm>
          <a:off x="214282" y="2285992"/>
          <a:ext cx="8568688" cy="2548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800225"/>
                <a:gridCol w="1577975"/>
                <a:gridCol w="942339"/>
                <a:gridCol w="1080135"/>
                <a:gridCol w="864234"/>
                <a:gridCol w="935990"/>
                <a:gridCol w="1007745"/>
              </a:tblGrid>
              <a:tr h="575945">
                <a:tc rowSpan="2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№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28575">
                      <a:solidFill>
                        <a:srgbClr val="1B577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2875" marR="121920" indent="-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Название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программы 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льной 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подготовки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28575">
                      <a:solidFill>
                        <a:srgbClr val="1B577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6215" marR="131445" indent="-368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сва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ива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ая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квалификация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28575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28575">
                      <a:solidFill>
                        <a:srgbClr val="1B577B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969770" marR="292735" indent="-16497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Условия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реализации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программы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профессиональной 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подготовки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 cap="flat" cmpd="sng" algn="ctr">
                      <a:solidFill>
                        <a:srgbClr val="1B5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28575">
                      <a:solidFill>
                        <a:srgbClr val="1B577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1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28575">
                      <a:solidFill>
                        <a:srgbClr val="1B577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28575">
                      <a:solidFill>
                        <a:srgbClr val="1B577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28575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28575">
                      <a:solidFill>
                        <a:srgbClr val="1B5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 marR="210820" indent="254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общее  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 часов</a:t>
                      </a:r>
                    </a:p>
                  </a:txBody>
                  <a:tcPr marL="0" marR="0" marT="41275" marB="0">
                    <a:lnL w="28575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28575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название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</a:p>
                  </a:txBody>
                  <a:tcPr marL="0" marR="0" marT="41275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28575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35255" indent="3937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кол-во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часов в  н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делю</a:t>
                      </a:r>
                    </a:p>
                  </a:txBody>
                  <a:tcPr marL="0" marR="0" marT="41275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28575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срок</a:t>
                      </a: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28575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1174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ия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обучаю-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щихся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28575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R="12192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28575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787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99377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21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химического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анализа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28575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5041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Лаборант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8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 анализа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разряда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28575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85725" indent="3302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«Лаборант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химич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о-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анализа»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8-10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класс</a:t>
                      </a:r>
                    </a:p>
                  </a:txBody>
                  <a:tcPr marL="0" marR="0" marT="40640" marB="0">
                    <a:lnL w="12700">
                      <a:solidFill>
                        <a:srgbClr val="1B577B"/>
                      </a:solidFill>
                      <a:prstDash val="solid"/>
                    </a:lnL>
                    <a:lnR w="12700">
                      <a:solidFill>
                        <a:srgbClr val="1B577B"/>
                      </a:solidFill>
                      <a:prstDash val="solid"/>
                    </a:lnR>
                    <a:lnT w="12700">
                      <a:solidFill>
                        <a:srgbClr val="1B577B"/>
                      </a:solidFill>
                      <a:prstDash val="solid"/>
                    </a:lnT>
                    <a:lnB w="12700">
                      <a:solidFill>
                        <a:srgbClr val="1B577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7643834" y="5500702"/>
            <a:ext cx="1243665" cy="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857488" y="3000372"/>
            <a:ext cx="3357586" cy="14287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8926" y="3214686"/>
            <a:ext cx="3286148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2840" marR="5080" indent="-112014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smtClean="0">
                <a:latin typeface="Times New Roman"/>
                <a:cs typeface="Times New Roman"/>
              </a:rPr>
              <a:t>ГБПОУ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</a:p>
          <a:p>
            <a:pPr marL="1132840" marR="5080" indent="-1120140" algn="ctr">
              <a:lnSpc>
                <a:spcPct val="100000"/>
              </a:lnSpc>
              <a:spcBef>
                <a:spcPts val="100"/>
              </a:spcBef>
            </a:pPr>
            <a:r>
              <a:rPr sz="1800" b="1" smtClean="0">
                <a:latin typeface="Times New Roman"/>
                <a:cs typeface="Times New Roman"/>
              </a:rPr>
              <a:t>МО</a:t>
            </a:r>
            <a:r>
              <a:rPr sz="1800" b="1" spc="-10" smtClean="0">
                <a:latin typeface="Times New Roman"/>
                <a:cs typeface="Times New Roman"/>
              </a:rPr>
              <a:t>«</a:t>
            </a:r>
            <a:r>
              <a:rPr lang="ru-RU" sz="1800" b="1" spc="-10" dirty="0" smtClean="0">
                <a:latin typeface="Times New Roman"/>
                <a:cs typeface="Times New Roman"/>
              </a:rPr>
              <a:t>Гидрометеорологический</a:t>
            </a:r>
          </a:p>
          <a:p>
            <a:pPr marL="1132840" marR="5080" indent="-112014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  </a:t>
            </a:r>
            <a:r>
              <a:rPr lang="ru-RU" sz="1800" b="1" spc="-10" dirty="0" smtClean="0">
                <a:latin typeface="Times New Roman"/>
                <a:cs typeface="Times New Roman"/>
              </a:rPr>
              <a:t>техникум</a:t>
            </a:r>
            <a:r>
              <a:rPr sz="1800" b="1" spc="-15" dirty="0" smtClean="0"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844" y="3429000"/>
            <a:ext cx="2286000" cy="1295400"/>
          </a:xfrm>
          <a:custGeom>
            <a:avLst/>
            <a:gdLst/>
            <a:ahLst/>
            <a:cxnLst/>
            <a:rect l="l" t="t" r="r" b="b"/>
            <a:pathLst>
              <a:path w="4105910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3913187" y="0"/>
                </a:lnTo>
                <a:lnTo>
                  <a:pt x="3957221" y="5078"/>
                </a:lnTo>
                <a:lnTo>
                  <a:pt x="3997653" y="19543"/>
                </a:lnTo>
                <a:lnTo>
                  <a:pt x="4033325" y="42237"/>
                </a:lnTo>
                <a:lnTo>
                  <a:pt x="4063077" y="72002"/>
                </a:lnTo>
                <a:lnTo>
                  <a:pt x="4085748" y="107681"/>
                </a:lnTo>
                <a:lnTo>
                  <a:pt x="4100179" y="148116"/>
                </a:lnTo>
                <a:lnTo>
                  <a:pt x="4105211" y="192150"/>
                </a:lnTo>
                <a:lnTo>
                  <a:pt x="4105338" y="960501"/>
                </a:lnTo>
                <a:lnTo>
                  <a:pt x="4100259" y="1004531"/>
                </a:lnTo>
                <a:lnTo>
                  <a:pt x="4085794" y="1044957"/>
                </a:lnTo>
                <a:lnTo>
                  <a:pt x="4063100" y="1080624"/>
                </a:lnTo>
                <a:lnTo>
                  <a:pt x="4033335" y="1110375"/>
                </a:lnTo>
                <a:lnTo>
                  <a:pt x="3997656" y="1133057"/>
                </a:lnTo>
                <a:lnTo>
                  <a:pt x="3957221" y="1147513"/>
                </a:lnTo>
                <a:lnTo>
                  <a:pt x="3913187" y="1152588"/>
                </a:lnTo>
                <a:lnTo>
                  <a:pt x="192087" y="1152588"/>
                </a:lnTo>
                <a:lnTo>
                  <a:pt x="148044" y="1147513"/>
                </a:lnTo>
                <a:lnTo>
                  <a:pt x="107613" y="1133057"/>
                </a:lnTo>
                <a:lnTo>
                  <a:pt x="71948" y="1110375"/>
                </a:lnTo>
                <a:lnTo>
                  <a:pt x="42200" y="1080624"/>
                </a:lnTo>
                <a:lnTo>
                  <a:pt x="19524" y="1044957"/>
                </a:lnTo>
                <a:lnTo>
                  <a:pt x="5073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175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4282" y="3786190"/>
            <a:ext cx="228600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МБОУ </a:t>
            </a:r>
            <a:r>
              <a:rPr lang="ru-RU" sz="1800" b="1" spc="-10" dirty="0" smtClean="0">
                <a:latin typeface="Times New Roman"/>
                <a:cs typeface="Times New Roman"/>
              </a:rPr>
              <a:t>г. о. Балашиха</a:t>
            </a: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СОШ №6</a:t>
            </a:r>
            <a:endParaRPr lang="ru-RU" sz="1800" b="1" spc="-10" dirty="0" smtClean="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Times New Roman"/>
                <a:cs typeface="Times New Roman"/>
              </a:rPr>
              <a:t>8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класс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lang="ru-RU" sz="1800" b="1" dirty="0" smtClean="0">
                <a:latin typeface="Times New Roman"/>
                <a:cs typeface="Times New Roman"/>
              </a:rPr>
              <a:t>8</a:t>
            </a:r>
            <a:r>
              <a:rPr sz="1800" b="1" spc="-30" dirty="0" smtClean="0">
                <a:latin typeface="Times New Roman"/>
                <a:cs typeface="Times New Roman"/>
              </a:rPr>
              <a:t> </a:t>
            </a:r>
            <a:r>
              <a:rPr sz="1800" b="1" spc="-15" dirty="0" err="1" smtClean="0">
                <a:latin typeface="Times New Roman"/>
                <a:cs typeface="Times New Roman"/>
              </a:rPr>
              <a:t>человек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70192" y="0"/>
            <a:ext cx="371855" cy="327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26907" y="210311"/>
            <a:ext cx="475488" cy="423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4923" y="210311"/>
            <a:ext cx="409955" cy="423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91856" y="515112"/>
            <a:ext cx="411479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61604" y="819911"/>
            <a:ext cx="411479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91000" y="76200"/>
            <a:ext cx="2803143" cy="214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381000"/>
            <a:ext cx="5219827" cy="235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89468" y="481406"/>
            <a:ext cx="131445" cy="15240"/>
          </a:xfrm>
          <a:custGeom>
            <a:avLst/>
            <a:gdLst/>
            <a:ahLst/>
            <a:cxnLst/>
            <a:rect l="l" t="t" r="r" b="b"/>
            <a:pathLst>
              <a:path w="131445" h="15240">
                <a:moveTo>
                  <a:pt x="0" y="15036"/>
                </a:moveTo>
                <a:lnTo>
                  <a:pt x="131356" y="15036"/>
                </a:lnTo>
                <a:lnTo>
                  <a:pt x="131356" y="0"/>
                </a:lnTo>
                <a:lnTo>
                  <a:pt x="0" y="0"/>
                </a:lnTo>
                <a:lnTo>
                  <a:pt x="0" y="15036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83371" y="475310"/>
            <a:ext cx="144145" cy="27305"/>
          </a:xfrm>
          <a:custGeom>
            <a:avLst/>
            <a:gdLst/>
            <a:ahLst/>
            <a:cxnLst/>
            <a:rect l="l" t="t" r="r" b="b"/>
            <a:pathLst>
              <a:path w="144145" h="27304">
                <a:moveTo>
                  <a:pt x="0" y="27228"/>
                </a:moveTo>
                <a:lnTo>
                  <a:pt x="143548" y="27228"/>
                </a:lnTo>
                <a:lnTo>
                  <a:pt x="143548" y="0"/>
                </a:lnTo>
                <a:lnTo>
                  <a:pt x="0" y="0"/>
                </a:lnTo>
                <a:lnTo>
                  <a:pt x="0" y="272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48000" y="762000"/>
            <a:ext cx="4951349" cy="235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Прямоугольник 24"/>
          <p:cNvSpPr/>
          <p:nvPr/>
        </p:nvSpPr>
        <p:spPr>
          <a:xfrm>
            <a:off x="0" y="3857628"/>
            <a:ext cx="2900363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1905" algn="ctr">
              <a:spcBef>
                <a:spcPts val="100"/>
              </a:spcBef>
            </a:pPr>
            <a:endParaRPr lang="ru-RU" b="1" spc="-3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065" marR="5080" lvl="0" indent="1905" algn="ctr">
              <a:spcBef>
                <a:spcPts val="100"/>
              </a:spcBef>
            </a:pPr>
            <a:endParaRPr lang="ru-RU" b="1" spc="-3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10"/>
          <p:cNvSpPr/>
          <p:nvPr/>
        </p:nvSpPr>
        <p:spPr>
          <a:xfrm>
            <a:off x="3357554" y="1214422"/>
            <a:ext cx="2357454" cy="1295400"/>
          </a:xfrm>
          <a:custGeom>
            <a:avLst/>
            <a:gdLst/>
            <a:ahLst/>
            <a:cxnLst/>
            <a:rect l="l" t="t" r="r" b="b"/>
            <a:pathLst>
              <a:path w="4105910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3913187" y="0"/>
                </a:lnTo>
                <a:lnTo>
                  <a:pt x="3957221" y="5078"/>
                </a:lnTo>
                <a:lnTo>
                  <a:pt x="3997653" y="19543"/>
                </a:lnTo>
                <a:lnTo>
                  <a:pt x="4033325" y="42237"/>
                </a:lnTo>
                <a:lnTo>
                  <a:pt x="4063077" y="72002"/>
                </a:lnTo>
                <a:lnTo>
                  <a:pt x="4085748" y="107681"/>
                </a:lnTo>
                <a:lnTo>
                  <a:pt x="4100179" y="148116"/>
                </a:lnTo>
                <a:lnTo>
                  <a:pt x="4105211" y="192150"/>
                </a:lnTo>
                <a:lnTo>
                  <a:pt x="4105338" y="960501"/>
                </a:lnTo>
                <a:lnTo>
                  <a:pt x="4100259" y="1004531"/>
                </a:lnTo>
                <a:lnTo>
                  <a:pt x="4085794" y="1044957"/>
                </a:lnTo>
                <a:lnTo>
                  <a:pt x="4063100" y="1080624"/>
                </a:lnTo>
                <a:lnTo>
                  <a:pt x="4033335" y="1110375"/>
                </a:lnTo>
                <a:lnTo>
                  <a:pt x="3997656" y="1133057"/>
                </a:lnTo>
                <a:lnTo>
                  <a:pt x="3957221" y="1147513"/>
                </a:lnTo>
                <a:lnTo>
                  <a:pt x="3913187" y="1152588"/>
                </a:lnTo>
                <a:lnTo>
                  <a:pt x="192087" y="1152588"/>
                </a:lnTo>
                <a:lnTo>
                  <a:pt x="148044" y="1147513"/>
                </a:lnTo>
                <a:lnTo>
                  <a:pt x="107613" y="1133057"/>
                </a:lnTo>
                <a:lnTo>
                  <a:pt x="71948" y="1110375"/>
                </a:lnTo>
                <a:lnTo>
                  <a:pt x="42200" y="1080624"/>
                </a:lnTo>
                <a:lnTo>
                  <a:pt x="19524" y="1044957"/>
                </a:lnTo>
                <a:lnTo>
                  <a:pt x="5073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175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5"/>
          <p:cNvSpPr txBox="1"/>
          <p:nvPr/>
        </p:nvSpPr>
        <p:spPr>
          <a:xfrm>
            <a:off x="3357554" y="1357298"/>
            <a:ext cx="228600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МБОУ </a:t>
            </a:r>
            <a:r>
              <a:rPr lang="ru-RU" sz="1800" b="1" spc="-10" dirty="0" smtClean="0">
                <a:latin typeface="Times New Roman"/>
                <a:cs typeface="Times New Roman"/>
              </a:rPr>
              <a:t>г. о. Балашиха</a:t>
            </a: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СОШ № 4</a:t>
            </a:r>
            <a:endParaRPr lang="ru-RU" sz="1800" b="1" spc="-10" dirty="0" smtClean="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Times New Roman"/>
                <a:cs typeface="Times New Roman"/>
              </a:rPr>
              <a:t>8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класс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lang="ru-RU" sz="1800" b="1" dirty="0" smtClean="0">
                <a:latin typeface="Times New Roman"/>
                <a:cs typeface="Times New Roman"/>
              </a:rPr>
              <a:t>16 </a:t>
            </a:r>
            <a:r>
              <a:rPr sz="1800" b="1" spc="-15" dirty="0" err="1" smtClean="0">
                <a:latin typeface="Times New Roman"/>
                <a:cs typeface="Times New Roman"/>
              </a:rPr>
              <a:t>человек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8" name="object 10"/>
          <p:cNvSpPr/>
          <p:nvPr/>
        </p:nvSpPr>
        <p:spPr>
          <a:xfrm>
            <a:off x="6429388" y="3357562"/>
            <a:ext cx="2357438" cy="1295400"/>
          </a:xfrm>
          <a:custGeom>
            <a:avLst/>
            <a:gdLst/>
            <a:ahLst/>
            <a:cxnLst/>
            <a:rect l="l" t="t" r="r" b="b"/>
            <a:pathLst>
              <a:path w="4105910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3913187" y="0"/>
                </a:lnTo>
                <a:lnTo>
                  <a:pt x="3957221" y="5078"/>
                </a:lnTo>
                <a:lnTo>
                  <a:pt x="3997653" y="19543"/>
                </a:lnTo>
                <a:lnTo>
                  <a:pt x="4033325" y="42237"/>
                </a:lnTo>
                <a:lnTo>
                  <a:pt x="4063077" y="72002"/>
                </a:lnTo>
                <a:lnTo>
                  <a:pt x="4085748" y="107681"/>
                </a:lnTo>
                <a:lnTo>
                  <a:pt x="4100179" y="148116"/>
                </a:lnTo>
                <a:lnTo>
                  <a:pt x="4105211" y="192150"/>
                </a:lnTo>
                <a:lnTo>
                  <a:pt x="4105338" y="960501"/>
                </a:lnTo>
                <a:lnTo>
                  <a:pt x="4100259" y="1004531"/>
                </a:lnTo>
                <a:lnTo>
                  <a:pt x="4085794" y="1044957"/>
                </a:lnTo>
                <a:lnTo>
                  <a:pt x="4063100" y="1080624"/>
                </a:lnTo>
                <a:lnTo>
                  <a:pt x="4033335" y="1110375"/>
                </a:lnTo>
                <a:lnTo>
                  <a:pt x="3997656" y="1133057"/>
                </a:lnTo>
                <a:lnTo>
                  <a:pt x="3957221" y="1147513"/>
                </a:lnTo>
                <a:lnTo>
                  <a:pt x="3913187" y="1152588"/>
                </a:lnTo>
                <a:lnTo>
                  <a:pt x="192087" y="1152588"/>
                </a:lnTo>
                <a:lnTo>
                  <a:pt x="148044" y="1147513"/>
                </a:lnTo>
                <a:lnTo>
                  <a:pt x="107613" y="1133057"/>
                </a:lnTo>
                <a:lnTo>
                  <a:pt x="71948" y="1110375"/>
                </a:lnTo>
                <a:lnTo>
                  <a:pt x="42200" y="1080624"/>
                </a:lnTo>
                <a:lnTo>
                  <a:pt x="19524" y="1044957"/>
                </a:lnTo>
                <a:lnTo>
                  <a:pt x="5073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175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/>
          <p:cNvSpPr txBox="1"/>
          <p:nvPr/>
        </p:nvSpPr>
        <p:spPr>
          <a:xfrm>
            <a:off x="6572264" y="3500438"/>
            <a:ext cx="214314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МБОУ </a:t>
            </a:r>
            <a:r>
              <a:rPr lang="ru-RU" sz="1800" b="1" spc="-10" dirty="0" smtClean="0">
                <a:latin typeface="Times New Roman"/>
                <a:cs typeface="Times New Roman"/>
              </a:rPr>
              <a:t>г. о. Балашиха</a:t>
            </a: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СОШ № 22</a:t>
            </a:r>
            <a:endParaRPr lang="ru-RU" sz="1800" b="1" spc="-10" dirty="0" smtClean="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Times New Roman"/>
                <a:cs typeface="Times New Roman"/>
              </a:rPr>
              <a:t>8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класс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>
                <a:latin typeface="Times New Roman"/>
                <a:cs typeface="Times New Roman"/>
              </a:rPr>
              <a:t>– </a:t>
            </a:r>
            <a:r>
              <a:rPr lang="ru-RU" sz="1800" b="1" dirty="0" smtClean="0">
                <a:latin typeface="Times New Roman"/>
                <a:cs typeface="Times New Roman"/>
              </a:rPr>
              <a:t>6 </a:t>
            </a:r>
            <a:r>
              <a:rPr sz="1800" b="1" spc="-15" dirty="0" err="1" smtClean="0">
                <a:latin typeface="Times New Roman"/>
                <a:cs typeface="Times New Roman"/>
              </a:rPr>
              <a:t>человек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3" name="object 10"/>
          <p:cNvSpPr/>
          <p:nvPr/>
        </p:nvSpPr>
        <p:spPr>
          <a:xfrm>
            <a:off x="714348" y="5214950"/>
            <a:ext cx="2500330" cy="1338250"/>
          </a:xfrm>
          <a:custGeom>
            <a:avLst/>
            <a:gdLst/>
            <a:ahLst/>
            <a:cxnLst/>
            <a:rect l="l" t="t" r="r" b="b"/>
            <a:pathLst>
              <a:path w="4105910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3913187" y="0"/>
                </a:lnTo>
                <a:lnTo>
                  <a:pt x="3957221" y="5078"/>
                </a:lnTo>
                <a:lnTo>
                  <a:pt x="3997653" y="19543"/>
                </a:lnTo>
                <a:lnTo>
                  <a:pt x="4033325" y="42237"/>
                </a:lnTo>
                <a:lnTo>
                  <a:pt x="4063077" y="72002"/>
                </a:lnTo>
                <a:lnTo>
                  <a:pt x="4085748" y="107681"/>
                </a:lnTo>
                <a:lnTo>
                  <a:pt x="4100179" y="148116"/>
                </a:lnTo>
                <a:lnTo>
                  <a:pt x="4105211" y="192150"/>
                </a:lnTo>
                <a:lnTo>
                  <a:pt x="4105338" y="960501"/>
                </a:lnTo>
                <a:lnTo>
                  <a:pt x="4100259" y="1004531"/>
                </a:lnTo>
                <a:lnTo>
                  <a:pt x="4085794" y="1044957"/>
                </a:lnTo>
                <a:lnTo>
                  <a:pt x="4063100" y="1080624"/>
                </a:lnTo>
                <a:lnTo>
                  <a:pt x="4033335" y="1110375"/>
                </a:lnTo>
                <a:lnTo>
                  <a:pt x="3997656" y="1133057"/>
                </a:lnTo>
                <a:lnTo>
                  <a:pt x="3957221" y="1147513"/>
                </a:lnTo>
                <a:lnTo>
                  <a:pt x="3913187" y="1152588"/>
                </a:lnTo>
                <a:lnTo>
                  <a:pt x="192087" y="1152588"/>
                </a:lnTo>
                <a:lnTo>
                  <a:pt x="148044" y="1147513"/>
                </a:lnTo>
                <a:lnTo>
                  <a:pt x="107613" y="1133057"/>
                </a:lnTo>
                <a:lnTo>
                  <a:pt x="71948" y="1110375"/>
                </a:lnTo>
                <a:lnTo>
                  <a:pt x="42200" y="1080624"/>
                </a:lnTo>
                <a:lnTo>
                  <a:pt x="19524" y="1044957"/>
                </a:lnTo>
                <a:lnTo>
                  <a:pt x="5073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175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0"/>
          <p:cNvSpPr/>
          <p:nvPr/>
        </p:nvSpPr>
        <p:spPr>
          <a:xfrm>
            <a:off x="3571868" y="5257800"/>
            <a:ext cx="2447932" cy="1295400"/>
          </a:xfrm>
          <a:custGeom>
            <a:avLst/>
            <a:gdLst/>
            <a:ahLst/>
            <a:cxnLst/>
            <a:rect l="l" t="t" r="r" b="b"/>
            <a:pathLst>
              <a:path w="4105910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3913187" y="0"/>
                </a:lnTo>
                <a:lnTo>
                  <a:pt x="3957221" y="5078"/>
                </a:lnTo>
                <a:lnTo>
                  <a:pt x="3997653" y="19543"/>
                </a:lnTo>
                <a:lnTo>
                  <a:pt x="4033325" y="42237"/>
                </a:lnTo>
                <a:lnTo>
                  <a:pt x="4063077" y="72002"/>
                </a:lnTo>
                <a:lnTo>
                  <a:pt x="4085748" y="107681"/>
                </a:lnTo>
                <a:lnTo>
                  <a:pt x="4100179" y="148116"/>
                </a:lnTo>
                <a:lnTo>
                  <a:pt x="4105211" y="192150"/>
                </a:lnTo>
                <a:lnTo>
                  <a:pt x="4105338" y="960501"/>
                </a:lnTo>
                <a:lnTo>
                  <a:pt x="4100259" y="1004531"/>
                </a:lnTo>
                <a:lnTo>
                  <a:pt x="4085794" y="1044957"/>
                </a:lnTo>
                <a:lnTo>
                  <a:pt x="4063100" y="1080624"/>
                </a:lnTo>
                <a:lnTo>
                  <a:pt x="4033335" y="1110375"/>
                </a:lnTo>
                <a:lnTo>
                  <a:pt x="3997656" y="1133057"/>
                </a:lnTo>
                <a:lnTo>
                  <a:pt x="3957221" y="1147513"/>
                </a:lnTo>
                <a:lnTo>
                  <a:pt x="3913187" y="1152588"/>
                </a:lnTo>
                <a:lnTo>
                  <a:pt x="192087" y="1152588"/>
                </a:lnTo>
                <a:lnTo>
                  <a:pt x="148044" y="1147513"/>
                </a:lnTo>
                <a:lnTo>
                  <a:pt x="107613" y="1133057"/>
                </a:lnTo>
                <a:lnTo>
                  <a:pt x="71948" y="1110375"/>
                </a:lnTo>
                <a:lnTo>
                  <a:pt x="42200" y="1080624"/>
                </a:lnTo>
                <a:lnTo>
                  <a:pt x="19524" y="1044957"/>
                </a:lnTo>
                <a:lnTo>
                  <a:pt x="5073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175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/>
          <p:cNvSpPr/>
          <p:nvPr/>
        </p:nvSpPr>
        <p:spPr>
          <a:xfrm>
            <a:off x="6357950" y="5214950"/>
            <a:ext cx="2428876" cy="1295400"/>
          </a:xfrm>
          <a:custGeom>
            <a:avLst/>
            <a:gdLst/>
            <a:ahLst/>
            <a:cxnLst/>
            <a:rect l="l" t="t" r="r" b="b"/>
            <a:pathLst>
              <a:path w="4105910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3913187" y="0"/>
                </a:lnTo>
                <a:lnTo>
                  <a:pt x="3957221" y="5078"/>
                </a:lnTo>
                <a:lnTo>
                  <a:pt x="3997653" y="19543"/>
                </a:lnTo>
                <a:lnTo>
                  <a:pt x="4033325" y="42237"/>
                </a:lnTo>
                <a:lnTo>
                  <a:pt x="4063077" y="72002"/>
                </a:lnTo>
                <a:lnTo>
                  <a:pt x="4085748" y="107681"/>
                </a:lnTo>
                <a:lnTo>
                  <a:pt x="4100179" y="148116"/>
                </a:lnTo>
                <a:lnTo>
                  <a:pt x="4105211" y="192150"/>
                </a:lnTo>
                <a:lnTo>
                  <a:pt x="4105338" y="960501"/>
                </a:lnTo>
                <a:lnTo>
                  <a:pt x="4100259" y="1004531"/>
                </a:lnTo>
                <a:lnTo>
                  <a:pt x="4085794" y="1044957"/>
                </a:lnTo>
                <a:lnTo>
                  <a:pt x="4063100" y="1080624"/>
                </a:lnTo>
                <a:lnTo>
                  <a:pt x="4033335" y="1110375"/>
                </a:lnTo>
                <a:lnTo>
                  <a:pt x="3997656" y="1133057"/>
                </a:lnTo>
                <a:lnTo>
                  <a:pt x="3957221" y="1147513"/>
                </a:lnTo>
                <a:lnTo>
                  <a:pt x="3913187" y="1152588"/>
                </a:lnTo>
                <a:lnTo>
                  <a:pt x="192087" y="1152588"/>
                </a:lnTo>
                <a:lnTo>
                  <a:pt x="148044" y="1147513"/>
                </a:lnTo>
                <a:lnTo>
                  <a:pt x="107613" y="1133057"/>
                </a:lnTo>
                <a:lnTo>
                  <a:pt x="71948" y="1110375"/>
                </a:lnTo>
                <a:lnTo>
                  <a:pt x="42200" y="1080624"/>
                </a:lnTo>
                <a:lnTo>
                  <a:pt x="19524" y="1044957"/>
                </a:lnTo>
                <a:lnTo>
                  <a:pt x="5073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175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5"/>
          <p:cNvSpPr txBox="1"/>
          <p:nvPr/>
        </p:nvSpPr>
        <p:spPr>
          <a:xfrm>
            <a:off x="785786" y="5286388"/>
            <a:ext cx="2286000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МБОУ </a:t>
            </a:r>
            <a:r>
              <a:rPr lang="ru-RU" sz="1800" b="1" spc="-10" dirty="0" smtClean="0">
                <a:latin typeface="Times New Roman"/>
                <a:cs typeface="Times New Roman"/>
              </a:rPr>
              <a:t>г. о. Балашиха</a:t>
            </a: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СОШ № 3</a:t>
            </a: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 им А.И. Флерова</a:t>
            </a:r>
            <a:endParaRPr lang="ru-RU" sz="1800" b="1" spc="-10" dirty="0" smtClean="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Times New Roman"/>
                <a:cs typeface="Times New Roman"/>
              </a:rPr>
              <a:t>8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класс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lang="ru-RU" sz="1800" b="1" dirty="0" smtClean="0">
                <a:latin typeface="Times New Roman"/>
                <a:cs typeface="Times New Roman"/>
              </a:rPr>
              <a:t>6 </a:t>
            </a:r>
            <a:r>
              <a:rPr sz="1800" b="1" spc="-15" dirty="0" err="1" smtClean="0">
                <a:latin typeface="Times New Roman"/>
                <a:cs typeface="Times New Roman"/>
              </a:rPr>
              <a:t>человек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8" name="object 15"/>
          <p:cNvSpPr txBox="1"/>
          <p:nvPr/>
        </p:nvSpPr>
        <p:spPr>
          <a:xfrm>
            <a:off x="3643306" y="5486400"/>
            <a:ext cx="2376494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МБОУ </a:t>
            </a:r>
            <a:r>
              <a:rPr lang="ru-RU" sz="1800" b="1" spc="-10" dirty="0" smtClean="0">
                <a:latin typeface="Times New Roman"/>
                <a:cs typeface="Times New Roman"/>
              </a:rPr>
              <a:t>г. о. Балашиха</a:t>
            </a: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Гимназия № 11</a:t>
            </a:r>
            <a:endParaRPr lang="ru-RU" sz="1800" b="1" spc="-10" dirty="0" smtClean="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Times New Roman"/>
                <a:cs typeface="Times New Roman"/>
              </a:rPr>
              <a:t>8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класс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lang="ru-RU" sz="1800" b="1" dirty="0" smtClean="0">
                <a:latin typeface="Times New Roman"/>
                <a:cs typeface="Times New Roman"/>
              </a:rPr>
              <a:t>1 </a:t>
            </a:r>
            <a:r>
              <a:rPr sz="1800" b="1" spc="-15" dirty="0" err="1" smtClean="0">
                <a:latin typeface="Times New Roman"/>
                <a:cs typeface="Times New Roman"/>
              </a:rPr>
              <a:t>человек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9" name="object 15"/>
          <p:cNvSpPr txBox="1"/>
          <p:nvPr/>
        </p:nvSpPr>
        <p:spPr>
          <a:xfrm>
            <a:off x="6572264" y="5286389"/>
            <a:ext cx="2286016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МБОУ </a:t>
            </a:r>
            <a:r>
              <a:rPr lang="ru-RU" sz="1800" b="1" spc="-10" dirty="0" smtClean="0">
                <a:latin typeface="Times New Roman"/>
                <a:cs typeface="Times New Roman"/>
              </a:rPr>
              <a:t>г. о. Балашиха</a:t>
            </a: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err="1" smtClean="0">
                <a:latin typeface="Times New Roman"/>
                <a:cs typeface="Times New Roman"/>
              </a:rPr>
              <a:t>Салтыковская</a:t>
            </a:r>
            <a:endParaRPr lang="ru-RU" b="1" spc="-10" dirty="0" smtClean="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гимназия</a:t>
            </a:r>
            <a:endParaRPr lang="ru-RU" sz="1800" b="1" spc="-10" dirty="0" smtClean="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Times New Roman"/>
                <a:cs typeface="Times New Roman"/>
              </a:rPr>
              <a:t>8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класс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lang="ru-RU" sz="1800" b="1" dirty="0" smtClean="0">
                <a:latin typeface="Times New Roman"/>
                <a:cs typeface="Times New Roman"/>
              </a:rPr>
              <a:t>10 </a:t>
            </a:r>
            <a:r>
              <a:rPr sz="1800" b="1" spc="-15" dirty="0" err="1" smtClean="0">
                <a:latin typeface="Times New Roman"/>
                <a:cs typeface="Times New Roman"/>
              </a:rPr>
              <a:t>человек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53" name="Рисунок 52" descr="Рисунок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44752" cy="1511808"/>
          </a:xfrm>
          <a:prstGeom prst="rect">
            <a:avLst/>
          </a:prstGeom>
        </p:spPr>
      </p:pic>
      <p:sp>
        <p:nvSpPr>
          <p:cNvPr id="34" name="object 10"/>
          <p:cNvSpPr/>
          <p:nvPr/>
        </p:nvSpPr>
        <p:spPr>
          <a:xfrm>
            <a:off x="6357950" y="1500174"/>
            <a:ext cx="2500314" cy="1295400"/>
          </a:xfrm>
          <a:custGeom>
            <a:avLst/>
            <a:gdLst/>
            <a:ahLst/>
            <a:cxnLst/>
            <a:rect l="l" t="t" r="r" b="b"/>
            <a:pathLst>
              <a:path w="4105910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3913187" y="0"/>
                </a:lnTo>
                <a:lnTo>
                  <a:pt x="3957221" y="5078"/>
                </a:lnTo>
                <a:lnTo>
                  <a:pt x="3997653" y="19543"/>
                </a:lnTo>
                <a:lnTo>
                  <a:pt x="4033325" y="42237"/>
                </a:lnTo>
                <a:lnTo>
                  <a:pt x="4063077" y="72002"/>
                </a:lnTo>
                <a:lnTo>
                  <a:pt x="4085748" y="107681"/>
                </a:lnTo>
                <a:lnTo>
                  <a:pt x="4100179" y="148116"/>
                </a:lnTo>
                <a:lnTo>
                  <a:pt x="4105211" y="192150"/>
                </a:lnTo>
                <a:lnTo>
                  <a:pt x="4105338" y="960501"/>
                </a:lnTo>
                <a:lnTo>
                  <a:pt x="4100259" y="1004531"/>
                </a:lnTo>
                <a:lnTo>
                  <a:pt x="4085794" y="1044957"/>
                </a:lnTo>
                <a:lnTo>
                  <a:pt x="4063100" y="1080624"/>
                </a:lnTo>
                <a:lnTo>
                  <a:pt x="4033335" y="1110375"/>
                </a:lnTo>
                <a:lnTo>
                  <a:pt x="3997656" y="1133057"/>
                </a:lnTo>
                <a:lnTo>
                  <a:pt x="3957221" y="1147513"/>
                </a:lnTo>
                <a:lnTo>
                  <a:pt x="3913187" y="1152588"/>
                </a:lnTo>
                <a:lnTo>
                  <a:pt x="192087" y="1152588"/>
                </a:lnTo>
                <a:lnTo>
                  <a:pt x="148044" y="1147513"/>
                </a:lnTo>
                <a:lnTo>
                  <a:pt x="107613" y="1133057"/>
                </a:lnTo>
                <a:lnTo>
                  <a:pt x="71948" y="1110375"/>
                </a:lnTo>
                <a:lnTo>
                  <a:pt x="42200" y="1080624"/>
                </a:lnTo>
                <a:lnTo>
                  <a:pt x="19524" y="1044957"/>
                </a:lnTo>
                <a:lnTo>
                  <a:pt x="5073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175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5"/>
          <p:cNvSpPr txBox="1"/>
          <p:nvPr/>
        </p:nvSpPr>
        <p:spPr>
          <a:xfrm>
            <a:off x="6357950" y="1571613"/>
            <a:ext cx="250033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МБОУ </a:t>
            </a:r>
            <a:r>
              <a:rPr lang="ru-RU" sz="1800" b="1" spc="-10" dirty="0" smtClean="0">
                <a:latin typeface="Times New Roman"/>
                <a:cs typeface="Times New Roman"/>
              </a:rPr>
              <a:t>г. о. Балашиха</a:t>
            </a: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СОШ № 8</a:t>
            </a:r>
            <a:endParaRPr lang="ru-RU" sz="1800" b="1" spc="-10" dirty="0" smtClean="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Times New Roman"/>
                <a:cs typeface="Times New Roman"/>
              </a:rPr>
              <a:t>8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класс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lang="ru-RU" sz="1800" b="1" dirty="0" smtClean="0">
                <a:latin typeface="Times New Roman"/>
                <a:cs typeface="Times New Roman"/>
              </a:rPr>
              <a:t>2 </a:t>
            </a:r>
            <a:r>
              <a:rPr sz="1800" b="1" spc="-15" dirty="0" err="1" smtClean="0">
                <a:latin typeface="Times New Roman"/>
                <a:cs typeface="Times New Roman"/>
              </a:rPr>
              <a:t>человек</a:t>
            </a:r>
            <a:r>
              <a:rPr lang="ru-RU" sz="1800" b="1" spc="-15" dirty="0" smtClean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7" name="object 10"/>
          <p:cNvSpPr/>
          <p:nvPr/>
        </p:nvSpPr>
        <p:spPr>
          <a:xfrm>
            <a:off x="285720" y="1643050"/>
            <a:ext cx="2428844" cy="1295400"/>
          </a:xfrm>
          <a:custGeom>
            <a:avLst/>
            <a:gdLst/>
            <a:ahLst/>
            <a:cxnLst/>
            <a:rect l="l" t="t" r="r" b="b"/>
            <a:pathLst>
              <a:path w="4105910" h="1153160">
                <a:moveTo>
                  <a:pt x="0" y="192150"/>
                </a:moveTo>
                <a:lnTo>
                  <a:pt x="5073" y="148116"/>
                </a:lnTo>
                <a:lnTo>
                  <a:pt x="19524" y="107681"/>
                </a:lnTo>
                <a:lnTo>
                  <a:pt x="42200" y="72002"/>
                </a:lnTo>
                <a:lnTo>
                  <a:pt x="71948" y="42237"/>
                </a:lnTo>
                <a:lnTo>
                  <a:pt x="107613" y="19543"/>
                </a:lnTo>
                <a:lnTo>
                  <a:pt x="148044" y="5078"/>
                </a:lnTo>
                <a:lnTo>
                  <a:pt x="192087" y="0"/>
                </a:lnTo>
                <a:lnTo>
                  <a:pt x="3913187" y="0"/>
                </a:lnTo>
                <a:lnTo>
                  <a:pt x="3957221" y="5078"/>
                </a:lnTo>
                <a:lnTo>
                  <a:pt x="3997653" y="19543"/>
                </a:lnTo>
                <a:lnTo>
                  <a:pt x="4033325" y="42237"/>
                </a:lnTo>
                <a:lnTo>
                  <a:pt x="4063077" y="72002"/>
                </a:lnTo>
                <a:lnTo>
                  <a:pt x="4085748" y="107681"/>
                </a:lnTo>
                <a:lnTo>
                  <a:pt x="4100179" y="148116"/>
                </a:lnTo>
                <a:lnTo>
                  <a:pt x="4105211" y="192150"/>
                </a:lnTo>
                <a:lnTo>
                  <a:pt x="4105338" y="960501"/>
                </a:lnTo>
                <a:lnTo>
                  <a:pt x="4100259" y="1004531"/>
                </a:lnTo>
                <a:lnTo>
                  <a:pt x="4085794" y="1044957"/>
                </a:lnTo>
                <a:lnTo>
                  <a:pt x="4063100" y="1080624"/>
                </a:lnTo>
                <a:lnTo>
                  <a:pt x="4033335" y="1110375"/>
                </a:lnTo>
                <a:lnTo>
                  <a:pt x="3997656" y="1133057"/>
                </a:lnTo>
                <a:lnTo>
                  <a:pt x="3957221" y="1147513"/>
                </a:lnTo>
                <a:lnTo>
                  <a:pt x="3913187" y="1152588"/>
                </a:lnTo>
                <a:lnTo>
                  <a:pt x="192087" y="1152588"/>
                </a:lnTo>
                <a:lnTo>
                  <a:pt x="148044" y="1147513"/>
                </a:lnTo>
                <a:lnTo>
                  <a:pt x="107613" y="1133057"/>
                </a:lnTo>
                <a:lnTo>
                  <a:pt x="71948" y="1110375"/>
                </a:lnTo>
                <a:lnTo>
                  <a:pt x="42200" y="1080624"/>
                </a:lnTo>
                <a:lnTo>
                  <a:pt x="19524" y="1044957"/>
                </a:lnTo>
                <a:lnTo>
                  <a:pt x="5073" y="1004531"/>
                </a:lnTo>
                <a:lnTo>
                  <a:pt x="0" y="960501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175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Прямоугольник 46"/>
          <p:cNvSpPr/>
          <p:nvPr/>
        </p:nvSpPr>
        <p:spPr>
          <a:xfrm>
            <a:off x="285720" y="1857364"/>
            <a:ext cx="2428892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 smtClean="0">
                <a:latin typeface="Times New Roman"/>
                <a:cs typeface="Times New Roman"/>
              </a:rPr>
              <a:t>МБОУ </a:t>
            </a:r>
            <a:r>
              <a:rPr lang="ru-RU" b="1" spc="-10" dirty="0" smtClean="0">
                <a:latin typeface="Times New Roman"/>
                <a:cs typeface="Times New Roman"/>
              </a:rPr>
              <a:t>г. о. </a:t>
            </a:r>
            <a:r>
              <a:rPr lang="ru-RU" b="1" spc="-10" dirty="0" err="1" smtClean="0">
                <a:latin typeface="Times New Roman"/>
                <a:cs typeface="Times New Roman"/>
              </a:rPr>
              <a:t>Балашиха</a:t>
            </a:r>
            <a:endParaRPr lang="ru-RU" b="1" spc="-10" dirty="0" smtClean="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СОШ №27</a:t>
            </a:r>
          </a:p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8 </a:t>
            </a:r>
            <a:r>
              <a:rPr lang="ru-RU" b="1" spc="-5" dirty="0" smtClean="0">
                <a:latin typeface="Times New Roman"/>
                <a:cs typeface="Times New Roman"/>
              </a:rPr>
              <a:t>класс </a:t>
            </a:r>
            <a:r>
              <a:rPr lang="ru-RU" b="1" dirty="0" smtClean="0">
                <a:latin typeface="Times New Roman"/>
                <a:cs typeface="Times New Roman"/>
              </a:rPr>
              <a:t>– 1</a:t>
            </a:r>
            <a:r>
              <a:rPr lang="ru-RU" b="1" spc="-30" dirty="0" smtClean="0"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latin typeface="Times New Roman"/>
                <a:cs typeface="Times New Roman"/>
              </a:rPr>
              <a:t>человек</a:t>
            </a:r>
            <a:endParaRPr lang="ru-RU" dirty="0">
              <a:latin typeface="Times New Roman"/>
              <a:cs typeface="Times New Roman"/>
            </a:endParaRPr>
          </a:p>
        </p:txBody>
      </p:sp>
      <p:cxnSp>
        <p:nvCxnSpPr>
          <p:cNvPr id="74" name="Прямая со стрелкой 73"/>
          <p:cNvCxnSpPr>
            <a:stCxn id="5" idx="0"/>
          </p:cNvCxnSpPr>
          <p:nvPr/>
        </p:nvCxnSpPr>
        <p:spPr>
          <a:xfrm rot="16200000" flipV="1">
            <a:off x="4268390" y="2732480"/>
            <a:ext cx="500066" cy="3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5" idx="1"/>
          </p:cNvCxnSpPr>
          <p:nvPr/>
        </p:nvCxnSpPr>
        <p:spPr>
          <a:xfrm rot="10800000">
            <a:off x="2714616" y="2357432"/>
            <a:ext cx="142873" cy="1357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" idx="3"/>
          </p:cNvCxnSpPr>
          <p:nvPr/>
        </p:nvCxnSpPr>
        <p:spPr>
          <a:xfrm flipV="1">
            <a:off x="6215074" y="2143117"/>
            <a:ext cx="142875" cy="150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5" idx="1"/>
            <a:endCxn id="15" idx="3"/>
          </p:cNvCxnSpPr>
          <p:nvPr/>
        </p:nvCxnSpPr>
        <p:spPr>
          <a:xfrm rot="10800000" flipV="1">
            <a:off x="2500282" y="3714751"/>
            <a:ext cx="357206" cy="506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5" idx="1"/>
          </p:cNvCxnSpPr>
          <p:nvPr/>
        </p:nvCxnSpPr>
        <p:spPr>
          <a:xfrm rot="10800000" flipV="1">
            <a:off x="2214546" y="3714752"/>
            <a:ext cx="64294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5" idx="2"/>
          </p:cNvCxnSpPr>
          <p:nvPr/>
        </p:nvCxnSpPr>
        <p:spPr>
          <a:xfrm rot="16200000" flipH="1">
            <a:off x="4107653" y="4857760"/>
            <a:ext cx="85725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7" idx="3"/>
          </p:cNvCxnSpPr>
          <p:nvPr/>
        </p:nvCxnSpPr>
        <p:spPr>
          <a:xfrm>
            <a:off x="6215074" y="3649421"/>
            <a:ext cx="214314" cy="351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7" idx="3"/>
          </p:cNvCxnSpPr>
          <p:nvPr/>
        </p:nvCxnSpPr>
        <p:spPr>
          <a:xfrm>
            <a:off x="6215074" y="3649421"/>
            <a:ext cx="357190" cy="1565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ЭТАПЫ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000108"/>
            <a:ext cx="6272230" cy="357984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 3 – Основной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Обучение школьников (1 и 2 модуль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Привлечение к обучению студентов техникума</a:t>
            </a:r>
            <a:endParaRPr lang="ru-RU" sz="2000" dirty="0"/>
          </a:p>
        </p:txBody>
      </p:sp>
      <p:pic>
        <p:nvPicPr>
          <p:cNvPr id="4" name="Picture 2" descr="New GM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4323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фото 2019\фото школьн\для сайта\20190220_155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242889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фото 2019\фото школьн\для сайта\20190221_1603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786058"/>
            <a:ext cx="328614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3" descr="C:\фото 2019\фото школьн\для сайта\1E8118D0-B6B7-470E-929C-8D12B4A218E3.jpe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357430"/>
            <a:ext cx="250033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7500958" y="5715016"/>
            <a:ext cx="1243665" cy="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785794"/>
            <a:ext cx="7072362" cy="1714512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Этап 3 – Основной</a:t>
            </a:r>
          </a:p>
          <a:p>
            <a:pPr>
              <a:buFont typeface="Wingdings" pitchFamily="2" charset="2"/>
              <a:buChar char="Ø"/>
            </a:pP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Экскурсии на предприятия</a:t>
            </a:r>
          </a:p>
          <a:p>
            <a:pPr>
              <a:buFont typeface="Wingdings" pitchFamily="2" charset="2"/>
              <a:buChar char="Ø"/>
            </a:pP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 Информационная поддержка (освещение в СМИ, создание роликов) </a:t>
            </a:r>
          </a:p>
          <a:p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2" descr="New GM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4323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422" y="4500570"/>
            <a:ext cx="458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http://mgmteh.ru/o186-putevka-v-zhizn.htm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214818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http://bbnews.ru/balashiha/interview/</a:t>
            </a:r>
            <a:endParaRPr lang="ru-RU" dirty="0"/>
          </a:p>
        </p:txBody>
      </p:sp>
      <p:pic>
        <p:nvPicPr>
          <p:cNvPr id="8194" name="Picture 2" descr="http://mgmteh.ru/img/facebook_ic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072074"/>
            <a:ext cx="457200" cy="457200"/>
          </a:xfrm>
          <a:prstGeom prst="rect">
            <a:avLst/>
          </a:prstGeom>
          <a:noFill/>
        </p:spPr>
      </p:pic>
      <p:pic>
        <p:nvPicPr>
          <p:cNvPr id="8196" name="Picture 4" descr="http://mgmteh.ru/img/vk_ic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072074"/>
            <a:ext cx="457200" cy="457200"/>
          </a:xfrm>
          <a:prstGeom prst="rect">
            <a:avLst/>
          </a:prstGeom>
          <a:noFill/>
        </p:spPr>
      </p:pic>
      <p:pic>
        <p:nvPicPr>
          <p:cNvPr id="8198" name="Picture 6" descr="http://mgmteh.ru/img/ok_ico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4572000" y="5072074"/>
            <a:ext cx="457200" cy="457200"/>
          </a:xfrm>
          <a:prstGeom prst="rect">
            <a:avLst/>
          </a:prstGeom>
          <a:noFill/>
        </p:spPr>
      </p:pic>
      <p:pic>
        <p:nvPicPr>
          <p:cNvPr id="8202" name="Picture 10" descr="http://mgmteh.ru/img/twitter_icon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5072074"/>
            <a:ext cx="457200" cy="4572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785786" y="5857892"/>
            <a:ext cx="3286148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ФГБУ «Центральное УГМС»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5857892"/>
            <a:ext cx="2500330" cy="72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2725" y="5143512"/>
            <a:ext cx="258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Users\комп\Desktop\rockwoo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2357430"/>
            <a:ext cx="1928826" cy="244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4" descr="C:\Users\комп\Desktop\Путевка в жизнь\фото пвж\IMG-20181212-WA003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4678" y="2428868"/>
            <a:ext cx="2381267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3" descr="C:\Users\комп\Desktop\Путевка в жизнь\фото пвж\IMG-20181212-WA001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2500306"/>
            <a:ext cx="250033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Скругленный прямоугольник 19"/>
          <p:cNvSpPr/>
          <p:nvPr/>
        </p:nvSpPr>
        <p:spPr>
          <a:xfrm>
            <a:off x="214282" y="5072074"/>
            <a:ext cx="2714644" cy="64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ООО </a:t>
            </a:r>
            <a:r>
              <a:rPr lang="en-US" dirty="0" smtClean="0">
                <a:solidFill>
                  <a:srgbClr val="FF0000"/>
                </a:solidFill>
              </a:rPr>
              <a:t>ROCKWOOL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 flipH="1">
            <a:off x="7715272" y="5857892"/>
            <a:ext cx="1243665" cy="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Words>447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Слайд 1</vt:lpstr>
      <vt:lpstr>                                                                     Цель :       Создание системы действенной профориентации учащихся,    способствующей формированию у подростков   профессионального самоопределения , повышение престижа рабочих профессий  с учётом региональных условий рынка    труда.                                                                    Задачи :   - Расширение представлений учащихся о мире профессий и их особенностях.  - Актуализация проблемы выбора профессии.  - Формирование общей готовности учащихся к самоопределению.  - Уточнение соответствия выбранной профессии своим склонностям и особенностям.                                                                Участники:   Обучающиеся проекта «Путевка в жизнь школьникам Подмосковья» - 8 –ые классы , школы, предприятия. Организации,, комитет по образованию г.о. Балашиха    </vt:lpstr>
      <vt:lpstr>  </vt:lpstr>
      <vt:lpstr>ЭТАПЫ РЕАЛИЗАЦИИ</vt:lpstr>
      <vt:lpstr>ЭТАПЫ РЕАЛИЗАЦИИ</vt:lpstr>
      <vt:lpstr>          ЭТАПЫ РЕАЛИЗАЦИИ</vt:lpstr>
      <vt:lpstr>Слайд 7</vt:lpstr>
      <vt:lpstr>       ЭТАПЫ РЕАЛИЗАЦИИ</vt:lpstr>
      <vt:lpstr>ЭТАПЫ РЕАЛИЗАЦИИ</vt:lpstr>
      <vt:lpstr>ЭТАПЫ РЕАЛИЗАЦИИ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demina</dc:creator>
  <cp:lastModifiedBy>ivanov_sg</cp:lastModifiedBy>
  <cp:revision>327</cp:revision>
  <dcterms:created xsi:type="dcterms:W3CDTF">2018-07-08T09:36:53Z</dcterms:created>
  <dcterms:modified xsi:type="dcterms:W3CDTF">2019-06-06T08:52:16Z</dcterms:modified>
</cp:coreProperties>
</file>